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5f84659023a4b3c" /><Relationship Type="http://schemas.openxmlformats.org/officeDocument/2006/relationships/extended-properties" Target="/docProps/app.xml" Id="R906a8c4789244def" /><Relationship Type="http://schemas.openxmlformats.org/officeDocument/2006/relationships/officeDocument" Target="/ppt/presentation.xml" Id="R04e6184581b643c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d30043f4d19459a"/>
  </p:sldMasterIdLst>
  <p:notesMasterIdLst>
    <p:notesMasterId xmlns:r="http://schemas.openxmlformats.org/officeDocument/2006/relationships" r:id="Rbd8f2445f75241c4"/>
  </p:notesMasterIdLst>
  <p:sldIdLst>
    <p:sldId xmlns:r="http://schemas.openxmlformats.org/officeDocument/2006/relationships" id="256" r:id="Rb2d68781260a4b6c"/>
    <p:sldId xmlns:r="http://schemas.openxmlformats.org/officeDocument/2006/relationships" id="257" r:id="R546fc4b00c1f4292"/>
    <p:sldId xmlns:r="http://schemas.openxmlformats.org/officeDocument/2006/relationships" id="258" r:id="R880ed2f504c64001"/>
    <p:sldId xmlns:r="http://schemas.openxmlformats.org/officeDocument/2006/relationships" id="259" r:id="R34ad5be16056420b"/>
    <p:sldId xmlns:r="http://schemas.openxmlformats.org/officeDocument/2006/relationships" id="260" r:id="R3aca5aa9689547c0"/>
    <p:sldId xmlns:r="http://schemas.openxmlformats.org/officeDocument/2006/relationships" id="261" r:id="Re801188e1a094e68"/>
    <p:sldId xmlns:r="http://schemas.openxmlformats.org/officeDocument/2006/relationships" id="262" r:id="R8743fddcc5fa4a11"/>
    <p:sldId xmlns:r="http://schemas.openxmlformats.org/officeDocument/2006/relationships" id="263" r:id="R3563563f80fc49e9"/>
    <p:sldId xmlns:r="http://schemas.openxmlformats.org/officeDocument/2006/relationships" id="264" r:id="R6a99affade3146ee"/>
    <p:sldId xmlns:r="http://schemas.openxmlformats.org/officeDocument/2006/relationships" id="265" r:id="R562e3372a3194ab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f480aca37044d7e" /><Relationship Type="http://schemas.openxmlformats.org/officeDocument/2006/relationships/slideMaster" Target="/ppt/slideMasters/slideMaster1.xml" Id="R1d30043f4d19459a" /><Relationship Type="http://schemas.openxmlformats.org/officeDocument/2006/relationships/notesMaster" Target="/ppt/notesMasters/notesMaster1.xml" Id="Rbd8f2445f75241c4" /><Relationship Type="http://schemas.openxmlformats.org/officeDocument/2006/relationships/presProps" Target="/ppt/presProps.xml" Id="Ree831a542f1b4e63" /><Relationship Type="http://schemas.openxmlformats.org/officeDocument/2006/relationships/tableStyles" Target="/ppt/tableStyles.xml" Id="R53f1927ad6ac46f1" /><Relationship Type="http://schemas.openxmlformats.org/officeDocument/2006/relationships/slide" Target="/ppt/slides/slide1.xml" Id="Rb2d68781260a4b6c" /><Relationship Type="http://schemas.openxmlformats.org/officeDocument/2006/relationships/slide" Target="/ppt/slides/slide2.xml" Id="R546fc4b00c1f4292" /><Relationship Type="http://schemas.openxmlformats.org/officeDocument/2006/relationships/slide" Target="/ppt/slides/slide3.xml" Id="R880ed2f504c64001" /><Relationship Type="http://schemas.openxmlformats.org/officeDocument/2006/relationships/slide" Target="/ppt/slides/slide4.xml" Id="R34ad5be16056420b" /><Relationship Type="http://schemas.openxmlformats.org/officeDocument/2006/relationships/slide" Target="/ppt/slides/slide5.xml" Id="R3aca5aa9689547c0" /><Relationship Type="http://schemas.openxmlformats.org/officeDocument/2006/relationships/slide" Target="/ppt/slides/slide6.xml" Id="Re801188e1a094e68" /><Relationship Type="http://schemas.openxmlformats.org/officeDocument/2006/relationships/slide" Target="/ppt/slides/slide7.xml" Id="R8743fddcc5fa4a11" /><Relationship Type="http://schemas.openxmlformats.org/officeDocument/2006/relationships/slide" Target="/ppt/slides/slide8.xml" Id="R3563563f80fc49e9" /><Relationship Type="http://schemas.openxmlformats.org/officeDocument/2006/relationships/slide" Target="/ppt/slides/slide9.xml" Id="R6a99affade3146ee" /><Relationship Type="http://schemas.openxmlformats.org/officeDocument/2006/relationships/slide" Target="/ppt/slides/slide10.xml" Id="R562e3372a3194a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e3d595a71b442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77b450ef95c41a7" /><Relationship Type="http://schemas.openxmlformats.org/officeDocument/2006/relationships/notesMaster" Target="/ppt/notesMasters/notesMaster1.xml" Id="R16d4c867b6ae4bb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4594cbf82a04937" /><Relationship Type="http://schemas.openxmlformats.org/officeDocument/2006/relationships/notesMaster" Target="/ppt/notesMasters/notesMaster1.xml" Id="R703cd2d81a9c4a4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92cc768de64d33" /><Relationship Type="http://schemas.openxmlformats.org/officeDocument/2006/relationships/notesMaster" Target="/ppt/notesMasters/notesMaster1.xml" Id="R7d1920911f214b3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30467a589b41cc" /><Relationship Type="http://schemas.openxmlformats.org/officeDocument/2006/relationships/notesMaster" Target="/ppt/notesMasters/notesMaster1.xml" Id="R0cde6045d59245d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c1791639649405c" /><Relationship Type="http://schemas.openxmlformats.org/officeDocument/2006/relationships/notesMaster" Target="/ppt/notesMasters/notesMaster1.xml" Id="Rfb4f589b86594ed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4debb60bdc44502" /><Relationship Type="http://schemas.openxmlformats.org/officeDocument/2006/relationships/notesMaster" Target="/ppt/notesMasters/notesMaster1.xml" Id="R845bf0a2e2cc463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a6042016bd34636" /><Relationship Type="http://schemas.openxmlformats.org/officeDocument/2006/relationships/notesMaster" Target="/ppt/notesMasters/notesMaster1.xml" Id="Rebff6674ee01452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6772a4ca0954a27" /><Relationship Type="http://schemas.openxmlformats.org/officeDocument/2006/relationships/notesMaster" Target="/ppt/notesMasters/notesMaster1.xml" Id="R26efbd56f9e94ff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a85c29f14f44007" /><Relationship Type="http://schemas.openxmlformats.org/officeDocument/2006/relationships/notesMaster" Target="/ppt/notesMasters/notesMaster1.xml" Id="R5961b32d038a42c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d9e3c1be9ae46b4" /><Relationship Type="http://schemas.openxmlformats.org/officeDocument/2006/relationships/notesMaster" Target="/ppt/notesMasters/notesMaster1.xml" Id="R642170ff53844f4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https://jehulara-manufacturing-rag-assistant-live.hf.space/</a:t>
            </a:r>
          </a:p>
          <a:p xmlns:a="http://schemas.openxmlformats.org/drawingml/2006/main">
            <a:r>
              <a:t>- Live browser check performed 2026-08-29; screenshot captured from a concise cited answer.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https://github.com/Jehu-Lara/manufacturing-rag-assistant/blob/d2a74aaab14ace82c8e202351cad30fb5a89d79c/README.md</a:t>
            </a:r>
          </a:p>
          <a:p xmlns:a="http://schemas.openxmlformats.org/drawingml/2006/main">
            <a:r>
              <a:t>- https://github.com/Jehu-Lara/manufacturing-rag-assistant/blob/d2a74aaab14ace82c8e202351cad30fb5a89d79c/nginx.conf</a:t>
            </a:r>
          </a:p>
          <a:p xmlns:a="http://schemas.openxmlformats.org/drawingml/2006/main">
            <a:r>
              <a:t>- Live HTTP route check performed 2026-08-29.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https://aclanthology.org/2024.eacl-demo.16/</a:t>
            </a:r>
          </a:p>
          <a:p xmlns:a="http://schemas.openxmlformats.org/drawingml/2006/main">
            <a:r>
              <a:t>- https://cloud.google.com/blog/products/ai-machine-learning/optimizing-rag-retrieval</a:t>
            </a:r>
          </a:p>
          <a:p xmlns:a="http://schemas.openxmlformats.org/drawingml/2006/main">
            <a:r>
              <a:t>- https://github.com/Jehu-Lara/manufacturing-rag-assistant/tree/d2a74aaab14ace82c8e202351cad30fb5a89d79c/reports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https://jehulara-manufacturing-rag-assistant-live.hf.space/</a:t>
            </a:r>
          </a:p>
          <a:p xmlns:a="http://schemas.openxmlformats.org/drawingml/2006/main">
            <a:r>
              <a:t>- Authentic screenshot captured during a live browser check on 2026-08-29.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https://github.com/Jehu-Lara/manufacturing-rag-assistant/tree/d2a74aaab14ace82c8e202351cad30fb5a89d79c</a:t>
            </a:r>
          </a:p>
          <a:p xmlns:a="http://schemas.openxmlformats.org/drawingml/2006/main">
            <a:r>
              <a:t>- https://github.com/Jehu-Lara/manufacturing-rag-assistant/actions/runs/33279877573</a:t>
            </a:r>
          </a:p>
          <a:p xmlns:a="http://schemas.openxmlformats.org/drawingml/2006/main">
            <a:r>
              <a:t>- Scope boundaries supplied and approved by the project owner for portfolio publication.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https://jehulara-manufacturing-rag-assistant-live.hf.space/</a:t>
            </a:r>
          </a:p>
          <a:p xmlns:a="http://schemas.openxmlformats.org/drawingml/2006/main">
            <a:r>
              <a:t>- Live browser check performed 2026-08-29; screenshot captured from a concise cited answer.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https://github.com/Jehu-Lara/manufacturing-rag-assistant/blob/d2a74aaab14ace82c8e202351cad30fb5a89d79c/README.md</a:t>
            </a:r>
          </a:p>
          <a:p xmlns:a="http://schemas.openxmlformats.org/drawingml/2006/main">
            <a:r>
              <a:t>- https://github.com/Jehu-Lara/manufacturing-rag-assistant/blob/d2a74aaab14ace82c8e202351cad30fb5a89d79c/nginx.conf</a:t>
            </a:r>
          </a:p>
          <a:p xmlns:a="http://schemas.openxmlformats.org/drawingml/2006/main">
            <a:r>
              <a:t>- Live HTTP route check performed 2026-08-29.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https://aclanthology.org/2024.eacl-demo.16/</a:t>
            </a:r>
          </a:p>
          <a:p xmlns:a="http://schemas.openxmlformats.org/drawingml/2006/main">
            <a:r>
              <a:t>- https://cloud.google.com/blog/products/ai-machine-learning/optimizing-rag-retrieval</a:t>
            </a:r>
          </a:p>
          <a:p xmlns:a="http://schemas.openxmlformats.org/drawingml/2006/main">
            <a:r>
              <a:t>- https://github.com/Jehu-Lara/manufacturing-rag-assistant/tree/d2a74aaab14ace82c8e202351cad30fb5a89d79c/reports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https://jehulara-manufacturing-rag-assistant-live.hf.space/</a:t>
            </a:r>
          </a:p>
          <a:p xmlns:a="http://schemas.openxmlformats.org/drawingml/2006/main">
            <a:r>
              <a:t>- Authentic screenshot captured during a live browser check on 2026-08-29.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https://github.com/Jehu-Lara/manufacturing-rag-assistant/tree/d2a74aaab14ace82c8e202351cad30fb5a89d79c</a:t>
            </a:r>
          </a:p>
          <a:p xmlns:a="http://schemas.openxmlformats.org/drawingml/2006/main">
            <a:r>
              <a:t>- https://github.com/Jehu-Lara/manufacturing-rag-assistant/actions/runs/33279877573</a:t>
            </a:r>
          </a:p>
          <a:p xmlns:a="http://schemas.openxmlformats.org/drawingml/2006/main">
            <a:r>
              <a:t>- Scope boundaries supplied and approved by the project owner for portfolio publication.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d1432675da405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567075c223344a8" /><Relationship Type="http://schemas.openxmlformats.org/officeDocument/2006/relationships/slideLayout" Target="/ppt/slideLayouts/slideLayout1.xml" Id="R112a2783c8e34c8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12a2783c8e34c8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7336db045648bc" /><Relationship Type="http://schemas.openxmlformats.org/officeDocument/2006/relationships/image" Target="/ppt/media/image.jpeg" Id="R3fbcb17036ca4ea5" /><Relationship Type="http://schemas.openxmlformats.org/officeDocument/2006/relationships/notesSlide" Target="/ppt/notesSlides/notesSlide1.xml" Id="Re146201709ed47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9dc632be4c4f9a" /><Relationship Type="http://schemas.openxmlformats.org/officeDocument/2006/relationships/notesSlide" Target="/ppt/notesSlides/notesSlide2.xml" Id="Rade99b2485084f5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e76472403646be" /><Relationship Type="http://schemas.openxmlformats.org/officeDocument/2006/relationships/notesSlide" Target="/ppt/notesSlides/notesSlide3.xml" Id="Re24fce3c86cc47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f869b97cb44ea2" /><Relationship Type="http://schemas.openxmlformats.org/officeDocument/2006/relationships/image" Target="/ppt/media/image2.jpeg" Id="R91f65dacc62d453d" /><Relationship Type="http://schemas.openxmlformats.org/officeDocument/2006/relationships/notesSlide" Target="/ppt/notesSlides/notesSlide4.xml" Id="R9a571d76c16b431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e9d2b2bf1a408a" /><Relationship Type="http://schemas.openxmlformats.org/officeDocument/2006/relationships/notesSlide" Target="/ppt/notesSlides/notesSlide5.xml" Id="Rf7f7f483081b47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ea65af58324e22" /><Relationship Type="http://schemas.openxmlformats.org/officeDocument/2006/relationships/image" Target="/ppt/media/image3.jpeg" Id="Rfb2ea68863184d36" /><Relationship Type="http://schemas.openxmlformats.org/officeDocument/2006/relationships/notesSlide" Target="/ppt/notesSlides/notesSlide6.xml" Id="R49c20becc89b4de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c405db987c4fc3" /><Relationship Type="http://schemas.openxmlformats.org/officeDocument/2006/relationships/notesSlide" Target="/ppt/notesSlides/notesSlide7.xml" Id="R153adbabd20b4f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a385ae62034142" /><Relationship Type="http://schemas.openxmlformats.org/officeDocument/2006/relationships/notesSlide" Target="/ppt/notesSlides/notesSlide8.xml" Id="Rb39575f77c6c446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e09a1f6fc849d0" /><Relationship Type="http://schemas.openxmlformats.org/officeDocument/2006/relationships/image" Target="/ppt/media/image4.jpeg" Id="R9fb351e166784727" /><Relationship Type="http://schemas.openxmlformats.org/officeDocument/2006/relationships/notesSlide" Target="/ppt/notesSlides/notesSlide9.xml" Id="R08abdd42b022419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27413321e94f4d" /><Relationship Type="http://schemas.openxmlformats.org/officeDocument/2006/relationships/notesSlide" Target="/ppt/notesSlides/notesSlide10.xml" Id="Rf228b1e1c8274b6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D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29DE92-8AA0-456A-A642-0FECE8C88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4FD1C5"/>
                </a:solidFill>
              </a:defRPr>
            </a:pPr>
            <a:r>
              <a:rPr sz="1200" b="1">
                <a:solidFill>
                  <a:srgbClr val="4FD1C5"/>
                </a:solidFill>
              </a:rPr>
              <a:t>MANUFACTURING RAG ASSISTANT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1C2168-BFE5-4F8C-BD56-8DA4A5BC0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619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A RAG demo that</a:t>
            </a:r>
          </a:p>
          <a:p xmlns:a="http://schemas.openxmlformats.org/drawingml/2006/main">
            <a:pPr>
              <a:buNone/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shows its 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939E4A-729B-4120-8F55-A6CEFC751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5476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725">
                <a:solidFill>
                  <a:srgbClr val="B7C7D9"/>
                </a:solidFill>
              </a:defRPr>
            </a:pPr>
            <a:r>
              <a:rPr sz="1725">
                <a:solidFill>
                  <a:srgbClr val="B7C7D9"/>
                </a:solidFill>
              </a:rPr>
              <a:t>Controlled manufacturing corpus. Every answer must earn its sources—or refuse.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11DC6D-FF63-4E52-ABE1-482DA3930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5476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4FD1C5"/>
                </a:solidFill>
              </a:defRPr>
            </a:pPr>
            <a:r>
              <a:rPr sz="1350" b="1">
                <a:solidFill>
                  <a:srgbClr val="4FD1C5"/>
                </a:solidFill>
              </a:rPr>
              <a:t>14 docs   ·   228 chunks   ·   EN / ES   ·   live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F02D7E-A303-48A0-B8B5-39FA7BD28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314325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D8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004611-A0F7-45DE-A87D-AFA29DBE1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9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0233F"/>
                </a:solidFill>
              </a:defRPr>
            </a:pPr>
            <a:r>
              <a:rPr sz="1125" b="1">
                <a:solidFill>
                  <a:srgbClr val="10233F"/>
                </a:solidFill>
              </a:rPr>
              <a:t>FUNCTIONAL DEMO · NOT PRODUCTION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DEA3AE-2A8A-4E16-B017-65129C766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352550"/>
            <a:ext cx="5029200" cy="3143250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10233F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bcb17036ca4ea5"/>
          <a:stretch xmlns:a="http://schemas.openxmlformats.org/drawingml/2006/main"/>
        </p:blipFill>
        <p:spPr>
          <a:xfrm xmlns:a="http://schemas.openxmlformats.org/drawingml/2006/main">
            <a:off x="6667500" y="2199780"/>
            <a:ext cx="4648200" cy="1448790"/>
          </a:xfrm>
          <a:prstGeom xmlns:a="http://schemas.openxmlformats.org/drawingml/2006/main" prst="round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D4E12C-09BC-4140-8561-98198E7D8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121920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D1C5"/>
          </a:solidFill>
          <a:ln xmlns:a="http://schemas.openxmlformats.org/drawingml/2006/main" w="0">
            <a:solidFill>
              <a:srgbClr val="4FD1C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6F3FC8-C102-4063-8B45-5F4E0A0DA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723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B7C7D9"/>
                </a:solidFill>
              </a:defRPr>
            </a:pPr>
            <a:r>
              <a:rPr sz="900" b="1">
                <a:solidFill>
                  <a:srgbClr val="B7C7D9"/>
                </a:solidFill>
              </a:rPr>
              <a:t>PUBLIC PORTFOLIO DEMO · EVIDENCE UPDATED SEP 7, 2026</a:t>
            </a:r>
          </a:p>
        </p:txBody>
      </p:sp>
    </p:spTree>
    <p:extLst>
      <p:ext uri="{BB962C8B-B14F-4D97-AF65-F5344CB8AC3E}">
        <p14:creationId xmlns:p14="http://schemas.microsoft.com/office/powerpoint/2010/main" val="4222807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B1D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DCB840B-7EE6-4AD6-8BC9-01FAEF166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FD1C5"/>
                </a:solidFill>
              </a:defRPr>
            </a:pPr>
            <a:r>
              <a:rPr sz="1125" b="1">
                <a:solidFill>
                  <a:srgbClr val="4FD1C5"/>
                </a:solidFill>
              </a:rPr>
              <a:t>HOW IT WORKS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CAF5D5-EAE4-41E0-AB48-4ACD85FFA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Retrieval and generation stay inspectable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71C73D-9BD2-4E67-9B36-83F444E73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5143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B7C7D9"/>
                </a:solidFill>
              </a:defRPr>
            </a:pPr>
            <a:r>
              <a:rPr sz="1050" b="1">
                <a:solidFill>
                  <a:srgbClr val="B7C7D9"/>
                </a:solidFill>
              </a:rPr>
              <a:t>2 /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704EAB-F776-4DB3-B59E-87285DF4E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1809750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E34D18-0B73-4A0D-9CED-C8DBD386E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457450"/>
            <a:ext cx="1809750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1977D8-3B4C-40B9-9F0E-53926BBC0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457450"/>
            <a:ext cx="1809750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FA263D-3C93-4A3F-9963-4368C3974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457450"/>
            <a:ext cx="1809750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D61954-DDE9-42E7-BD28-AD936975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457450"/>
            <a:ext cx="2057400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cxnSp>
        <p:nvCxnSpPr>
          <p:cNvPr id="123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2495550" y="3333750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4FD1C5"/>
            </a:solidFill>
            <a:prstDash val="solid"/>
            <a:tailEnd type="arrow" w="med" len="med"/>
          </a:ln>
        </p:spPr>
      </p:cxnSp>
      <p:cxnSp>
        <p:nvCxnSpPr>
          <p:cNvPr id="124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4686300" y="3333750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4FD1C5"/>
            </a:solidFill>
            <a:prstDash val="solid"/>
            <a:tailEnd type="arrow" w="med" len="med"/>
          </a:ln>
        </p:spPr>
      </p:cxnSp>
      <p:cxnSp>
        <p:nvCxnSpPr>
          <p:cNvPr id="125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6877050" y="3333750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4FD1C5"/>
            </a:solidFill>
            <a:prstDash val="solid"/>
            <a:tailEnd type="arrow" w="med" len="med"/>
          </a:ln>
        </p:spPr>
      </p:cxnSp>
      <p:cxnSp>
        <p:nvCxnSpPr>
          <p:cNvPr id="126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9067800" y="3333750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4FD1C5"/>
            </a:solidFill>
            <a:prstDash val="solid"/>
            <a:tailEnd type="arrow" w="med" len="med"/>
          </a:ln>
        </p:spPr>
      </p:cxn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0F77C3-CD6C-4EF9-A10A-14353E693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479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06B62"/>
                </a:solidFill>
              </a:defRPr>
            </a:pPr>
            <a:r>
              <a:rPr sz="1200" b="1">
                <a:solidFill>
                  <a:srgbClr val="006B62"/>
                </a:solidFill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A95C5E-71FE-4D4A-872B-E47709D53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28950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0233F"/>
                </a:solidFill>
              </a:defRPr>
            </a:pPr>
            <a:r>
              <a:rPr sz="1575" b="1">
                <a:solidFill>
                  <a:srgbClr val="10233F"/>
                </a:solidFill>
              </a:rPr>
              <a:t>Controlled corpus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FD44D5-C2DE-43B0-A202-DB9625783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62350"/>
            <a:ext cx="142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E7390"/>
                </a:solidFill>
              </a:defRPr>
            </a:pPr>
            <a:r>
              <a:rPr sz="1125">
                <a:solidFill>
                  <a:srgbClr val="5E7390"/>
                </a:solidFill>
              </a:rPr>
              <a:t>9 public + 5 clearly labeled synthetic documents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238C57-EA8E-496D-A89D-3436DAA46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26479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06B62"/>
                </a:solidFill>
              </a:defRPr>
            </a:pPr>
            <a:r>
              <a:rPr sz="1200" b="1">
                <a:solidFill>
                  <a:srgbClr val="006B62"/>
                </a:solidFill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2E2B38-1EAF-46B5-9558-3C3767679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028950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0233F"/>
                </a:solidFill>
              </a:defRPr>
            </a:pPr>
            <a:r>
              <a:rPr sz="1575" b="1">
                <a:solidFill>
                  <a:srgbClr val="10233F"/>
                </a:solidFill>
              </a:rPr>
              <a:t>Hybrid retrieval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E0C048-D4F8-4037-A348-439A244A7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562350"/>
            <a:ext cx="142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E7390"/>
                </a:solidFill>
              </a:defRPr>
            </a:pPr>
            <a:r>
              <a:rPr sz="1125">
                <a:solidFill>
                  <a:srgbClr val="5E7390"/>
                </a:solidFill>
              </a:rPr>
              <a:t>BM25 + BAAI/bge-m3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0E0F4A-C6FD-47AC-91F2-714CF2611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6479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06B62"/>
                </a:solidFill>
              </a:defRPr>
            </a:pPr>
            <a:r>
              <a:rPr sz="1200" b="1">
                <a:solidFill>
                  <a:srgbClr val="006B62"/>
                </a:solidFill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1C78E2-C67B-4808-B08D-D33576B13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028950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0233F"/>
                </a:solidFill>
              </a:defRPr>
            </a:pPr>
            <a:r>
              <a:rPr sz="1575" b="1">
                <a:solidFill>
                  <a:srgbClr val="10233F"/>
                </a:solidFill>
              </a:rPr>
              <a:t>Refusal gate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73D07F-DD0D-44DF-B8AF-D4CC409DD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142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E7390"/>
                </a:solidFill>
              </a:defRPr>
            </a:pPr>
            <a:r>
              <a:rPr sz="1125">
                <a:solidFill>
                  <a:srgbClr val="5E7390"/>
                </a:solidFill>
              </a:rPr>
              <a:t>Threshold blocks weak evidence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204512-1A60-4B84-8653-B37AC1284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6479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06B62"/>
                </a:solidFill>
              </a:defRPr>
            </a:pPr>
            <a:r>
              <a:rPr sz="1200" b="1">
                <a:solidFill>
                  <a:srgbClr val="006B62"/>
                </a:solidFill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ACEB4B-0903-4EA4-A7F4-DE3FC4462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028950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0233F"/>
                </a:solidFill>
              </a:defRPr>
            </a:pPr>
            <a:r>
              <a:rPr sz="1575" b="1">
                <a:solidFill>
                  <a:srgbClr val="10233F"/>
                </a:solidFill>
              </a:rPr>
              <a:t>External LLM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5B972A-837B-4DF6-A766-FB538A5B0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562350"/>
            <a:ext cx="142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E7390"/>
                </a:solidFill>
              </a:defRPr>
            </a:pPr>
            <a:r>
              <a:rPr sz="1125">
                <a:solidFill>
                  <a:srgbClr val="5E7390"/>
                </a:solidFill>
              </a:rPr>
              <a:t>Generates only after retrieval passes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D0BEA5-D5C8-408E-B2C3-77646086E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6479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06B62"/>
                </a:solidFill>
              </a:defRPr>
            </a:pPr>
            <a:r>
              <a:rPr sz="1200" b="1">
                <a:solidFill>
                  <a:srgbClr val="006B62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5860F1-8A9E-415C-951C-222335C11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028950"/>
            <a:ext cx="1676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0233F"/>
                </a:solidFill>
              </a:defRPr>
            </a:pPr>
            <a:r>
              <a:rPr sz="1575" b="1">
                <a:solidFill>
                  <a:srgbClr val="10233F"/>
                </a:solidFill>
              </a:rPr>
              <a:t>Answer + sources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1EA56F9-4A0B-49B9-824D-12CC6C952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562350"/>
            <a:ext cx="1676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E7390"/>
                </a:solidFill>
              </a:defRPr>
            </a:pPr>
            <a:r>
              <a:rPr sz="1125">
                <a:solidFill>
                  <a:srgbClr val="5E7390"/>
                </a:solidFill>
              </a:rPr>
              <a:t>Uncited output becomes a refusal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CA454E6-726D-414D-A73D-9A9591CF5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762500"/>
            <a:ext cx="990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650">
                <a:solidFill>
                  <a:srgbClr val="B7C7D9"/>
                </a:solidFill>
              </a:defRPr>
            </a:pPr>
            <a:r>
              <a:rPr sz="1650">
                <a:solidFill>
                  <a:srgbClr val="B7C7D9"/>
                </a:solidFill>
              </a:rPr>
              <a:t>Public nginx exposes the UI plus /health and /ready. The internal query route and API documentation return 404 externally.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FF477FB-4DD0-442D-8EF8-DAAEC5712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121920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D1C5"/>
          </a:solidFill>
          <a:ln xmlns:a="http://schemas.openxmlformats.org/drawingml/2006/main" w="0">
            <a:solidFill>
              <a:srgbClr val="4FD1C5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9171675-2C8D-487D-A572-88A55C990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723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B7C7D9"/>
                </a:solidFill>
              </a:defRPr>
            </a:pPr>
            <a:r>
              <a:rPr sz="900" b="1">
                <a:solidFill>
                  <a:srgbClr val="B7C7D9"/>
                </a:solidFill>
              </a:rPr>
              <a:t>PUBLIC PORTFOLIO DEMO · EVIDENCE UPDATED SEP 7, 2026</a:t>
            </a:r>
          </a:p>
        </p:txBody>
      </p:sp>
    </p:spTree>
    <p:extLst>
      <p:ext uri="{BB962C8B-B14F-4D97-AF65-F5344CB8AC3E}">
        <p14:creationId xmlns:p14="http://schemas.microsoft.com/office/powerpoint/2010/main" val="6848856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1D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049E864-F990-4961-ABAF-4C6486D05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FD1C5"/>
                </a:solidFill>
              </a:defRPr>
            </a:pPr>
            <a:r>
              <a:rPr sz="1125" b="1">
                <a:solidFill>
                  <a:srgbClr val="4FD1C5"/>
                </a:solidFill>
              </a:rPr>
              <a:t>EVALUATION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51BFCA-4526-449D-9405-5F967DB31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Evaluate retrieval and generation separately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5409EF-BB49-4FD4-A842-866336981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5143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B7C7D9"/>
                </a:solidFill>
              </a:defRPr>
            </a:pPr>
            <a:r>
              <a:rPr sz="1050" b="1">
                <a:solidFill>
                  <a:srgbClr val="B7C7D9"/>
                </a:solidFill>
              </a:rPr>
              <a:t>3 /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C9023E-4C2F-44B9-87F1-93826DF47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66900"/>
            <a:ext cx="2400300" cy="236220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D8ECE7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B6831C-9F3F-4120-BFFD-B3C0A7734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33600"/>
            <a:ext cx="1981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Recall@5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49E990-78E5-412E-BE8F-C0A38EC79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819400"/>
            <a:ext cx="1981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006B62"/>
                </a:solidFill>
              </a:defRPr>
            </a:pPr>
            <a:r>
              <a:rPr sz="3450" b="1">
                <a:solidFill>
                  <a:srgbClr val="006B62"/>
                </a:solidFill>
              </a:rPr>
              <a:t>0.887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3B7C90-BE9B-41DF-9AB3-D3EE0523A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385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5E7390"/>
                </a:solidFill>
              </a:defRPr>
            </a:pPr>
            <a:r>
              <a:rPr sz="1050" b="1">
                <a:solidFill>
                  <a:srgbClr val="5E7390"/>
                </a:solidFill>
              </a:rPr>
              <a:t>CURRENT PROFILE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20E8B2-38A4-471F-9665-A7E8391F5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1866900"/>
            <a:ext cx="2400300" cy="236220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D8ECE7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AFDADE-BC37-4A80-B1F6-EBFD5CC27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133600"/>
            <a:ext cx="1981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Correct refusal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AE0769-0375-42A9-BBA7-D7E906FC4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819400"/>
            <a:ext cx="1981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006B62"/>
                </a:solidFill>
              </a:defRPr>
            </a:pPr>
            <a:r>
              <a:rPr sz="3450" b="1">
                <a:solidFill>
                  <a:srgbClr val="006B62"/>
                </a:solidFill>
              </a:rPr>
              <a:t>0.900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2A7339-84E1-46D9-B970-3D1241419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6385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5E7390"/>
                </a:solidFill>
              </a:defRPr>
            </a:pPr>
            <a:r>
              <a:rPr sz="1050" b="1">
                <a:solidFill>
                  <a:srgbClr val="5E7390"/>
                </a:solidFill>
              </a:rPr>
              <a:t>HISTORICAL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B5BE3F-C990-41B3-A5C7-5CB336CFE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866900"/>
            <a:ext cx="2400300" cy="236220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D8ECE7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2BA20B-992F-4B01-8724-C0F2D8136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133600"/>
            <a:ext cx="1981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Faithfulness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08B360-577F-455C-97BC-D02FAD2F9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819400"/>
            <a:ext cx="1981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006B62"/>
                </a:solidFill>
              </a:defRPr>
            </a:pPr>
            <a:r>
              <a:rPr sz="3450" b="1">
                <a:solidFill>
                  <a:srgbClr val="006B62"/>
                </a:solidFill>
              </a:rPr>
              <a:t>0.967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0657F5-E824-41AF-870D-C9A1993BB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6385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5E7390"/>
                </a:solidFill>
              </a:defRPr>
            </a:pPr>
            <a:r>
              <a:rPr sz="1050" b="1">
                <a:solidFill>
                  <a:srgbClr val="5E7390"/>
                </a:solidFill>
              </a:rPr>
              <a:t>HIST. · 29 / 30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71733B-53EE-447E-8D36-3CECB2FA9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1866900"/>
            <a:ext cx="2400300" cy="236220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F3D59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4E0777-ADCB-492A-A7CB-2386D624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133600"/>
            <a:ext cx="1981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Citation accuracy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6A2E21-359E-45B2-8B03-44A4FFB0F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819400"/>
            <a:ext cx="1981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0233F"/>
                </a:solidFill>
              </a:defRPr>
            </a:pPr>
            <a:r>
              <a:rPr sz="3450" b="1">
                <a:solidFill>
                  <a:srgbClr val="10233F"/>
                </a:solidFill>
              </a:rPr>
              <a:t>0.767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9DD262-0CAF-472B-B90D-A64D6739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6385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5E7390"/>
                </a:solidFill>
              </a:defRPr>
            </a:pPr>
            <a:r>
              <a:rPr sz="1050" b="1">
                <a:solidFill>
                  <a:srgbClr val="5E7390"/>
                </a:solidFill>
              </a:rPr>
              <a:t>HIST. · BELOW TARGET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66AF2C-53F2-4D9A-BC8F-7D93CB48C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762500"/>
            <a:ext cx="91059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0233F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74B75A-6BFE-46DA-935F-6722C2D0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010150"/>
            <a:ext cx="8496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>
                <a:solidFill>
                  <a:srgbClr val="FFFFFF"/>
                </a:solidFill>
              </a:defRPr>
            </a:pPr>
            <a:r>
              <a:rPr sz="1500">
                <a:solidFill>
                  <a:srgbClr val="FFFFFF"/>
                </a:solidFill>
              </a:rPr>
              <a:t>Current retrieval: Recall@5 0.887 (ES 0.844, n=32; EN 0.917, n=48). Generation cards preserve historical raw-v1 / eval_set v1.0.0 measurements.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155F8B-981B-4EF8-A03E-84D060BAD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121920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D1C5"/>
          </a:solidFill>
          <a:ln xmlns:a="http://schemas.openxmlformats.org/drawingml/2006/main" w="0">
            <a:solidFill>
              <a:srgbClr val="4FD1C5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06AFA0-BD1B-4D50-9313-B0B8D83BC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723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B7C7D9"/>
                </a:solidFill>
              </a:defRPr>
            </a:pPr>
            <a:r>
              <a:rPr sz="900" b="1">
                <a:solidFill>
                  <a:srgbClr val="B7C7D9"/>
                </a:solidFill>
              </a:rPr>
              <a:t>PUBLIC PORTFOLIO DEMO · EVIDENCE UPDATED SEP 7, 2026</a:t>
            </a:r>
          </a:p>
        </p:txBody>
      </p:sp>
    </p:spTree>
    <p:extLst>
      <p:ext uri="{BB962C8B-B14F-4D97-AF65-F5344CB8AC3E}">
        <p14:creationId xmlns:p14="http://schemas.microsoft.com/office/powerpoint/2010/main" val="4203039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1D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25A086-05D9-4600-A507-F79950599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FD1C5"/>
                </a:solidFill>
              </a:defRPr>
            </a:pPr>
            <a:r>
              <a:rPr sz="1125" b="1">
                <a:solidFill>
                  <a:srgbClr val="4FD1C5"/>
                </a:solidFill>
              </a:rPr>
              <a:t>OBSERVED LIVE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31FBBD-C379-4AAB-89EB-F7D379F96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One concise answer keeps its source in 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F2AA21-FE25-43B2-8573-118C37DB4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5143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B7C7D9"/>
                </a:solidFill>
              </a:defRPr>
            </a:pPr>
            <a:r>
              <a:rPr sz="1050" b="1">
                <a:solidFill>
                  <a:srgbClr val="B7C7D9"/>
                </a:solidFill>
              </a:rPr>
              <a:t>4 /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F279F9-03D3-41AF-9C0F-13ED952EA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8572500" cy="3905250"/>
          </a:xfrm>
          <a:prstGeom xmlns:a="http://schemas.openxmlformats.org/drawingml/2006/main" prst="roundRect">
            <a:avLst>
              <a:gd name="adj" fmla="val 3902"/>
            </a:avLst>
          </a:prstGeom>
          <a:solidFill xmlns:a="http://schemas.openxmlformats.org/drawingml/2006/main">
            <a:srgbClr val="10233F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f65dacc62d453d"/>
          <a:stretch xmlns:a="http://schemas.openxmlformats.org/drawingml/2006/main"/>
        </p:blipFill>
        <p:spPr>
          <a:xfrm xmlns:a="http://schemas.openxmlformats.org/drawingml/2006/main">
            <a:off x="876300" y="2333378"/>
            <a:ext cx="8191500" cy="2553195"/>
          </a:xfrm>
          <a:prstGeom xmlns:a="http://schemas.openxmlformats.org/drawingml/2006/main" prst="round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BA97D4-C7C6-48B6-B819-528606FFF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1809750"/>
            <a:ext cx="1943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4FD1C5"/>
                </a:solidFill>
              </a:defRPr>
            </a:pPr>
            <a:r>
              <a:rPr sz="1050" b="1">
                <a:solidFill>
                  <a:srgbClr val="4FD1C5"/>
                </a:solidFill>
              </a:rPr>
              <a:t>DIRECT CHECK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089821-3B62-42B6-B2DB-707406444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266950"/>
            <a:ext cx="19431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The answer is one sentence. The governing source stays readable beside 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552697-9EC6-4DFC-8935-7B13E3A92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810000"/>
            <a:ext cx="19431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75">
                <a:solidFill>
                  <a:srgbClr val="B7C7D9"/>
                </a:solidFill>
              </a:defRPr>
            </a:pPr>
            <a:r>
              <a:rPr sz="1275">
                <a:solidFill>
                  <a:srgbClr val="B7C7D9"/>
                </a:solidFill>
              </a:rPr>
              <a:t>Question: What is the difference between NPSHA and NPSHR?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722C1D-E4FC-4A2E-A6C3-F770F34B5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972050"/>
            <a:ext cx="19431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D8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518410-9136-4E93-89A2-AAC2CDC78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515302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Captured Aug 29, 2026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0BAEBD-64C5-49DD-8244-35866670A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121920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D1C5"/>
          </a:solidFill>
          <a:ln xmlns:a="http://schemas.openxmlformats.org/drawingml/2006/main" w="0">
            <a:solidFill>
              <a:srgbClr val="4FD1C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912CBC-C064-4BAA-AA2C-21A6DC4AD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723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B7C7D9"/>
                </a:solidFill>
              </a:defRPr>
            </a:pPr>
            <a:r>
              <a:rPr sz="900" b="1">
                <a:solidFill>
                  <a:srgbClr val="B7C7D9"/>
                </a:solidFill>
              </a:rPr>
              <a:t>PUBLIC PORTFOLIO DEMO · EVIDENCE UPDATED SEP 7, 2026</a:t>
            </a:r>
          </a:p>
        </p:txBody>
      </p:sp>
    </p:spTree>
    <p:extLst>
      <p:ext uri="{BB962C8B-B14F-4D97-AF65-F5344CB8AC3E}">
        <p14:creationId xmlns:p14="http://schemas.microsoft.com/office/powerpoint/2010/main" val="9248215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B1D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672489-CDCB-4846-BA48-9F4219771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FD1C5"/>
                </a:solidFill>
              </a:defRPr>
            </a:pPr>
            <a:r>
              <a:rPr sz="1125" b="1">
                <a:solidFill>
                  <a:srgbClr val="4FD1C5"/>
                </a:solidFill>
              </a:rPr>
              <a:t>PORTFOLIO BOUNDARY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0F2FD4-26FD-444B-A073-800AFDC38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The demo is credible because its limits stay visible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802BA0-932D-48FA-929D-1C7154127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5143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B7C7D9"/>
                </a:solidFill>
              </a:defRPr>
            </a:pPr>
            <a:r>
              <a:rPr sz="1050" b="1">
                <a:solidFill>
                  <a:srgbClr val="B7C7D9"/>
                </a:solidFill>
              </a:rPr>
              <a:t>5 /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C277D5-712E-4BE2-A0AF-3B7223E98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FD1C5"/>
                </a:solidFill>
              </a:defRPr>
            </a:pPr>
            <a:r>
              <a:rPr sz="1275" b="1">
                <a:solidFill>
                  <a:srgbClr val="4FD1C5"/>
                </a:solidFill>
              </a:rPr>
              <a:t>SUPPORTED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00FC3F-DDAE-480D-B393-D85F16EFC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175260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3D59A"/>
                </a:solidFill>
              </a:defRPr>
            </a:pPr>
            <a:r>
              <a:rPr sz="1275" b="1">
                <a:solidFill>
                  <a:srgbClr val="F3D59A"/>
                </a:solidFill>
              </a:rPr>
              <a:t>NOT ESTABLISHED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8B3609-BD2C-45F4-BE49-5C1A51D51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752600"/>
            <a:ext cx="19050" cy="3733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5375"/>
          </a:solidFill>
          <a:ln xmlns:a="http://schemas.openxmlformats.org/drawingml/2006/main" w="0">
            <a:solidFill>
              <a:srgbClr val="35537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85E998-994D-44E0-812B-6C061EAA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479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FFFFFF"/>
                </a:solidFill>
              </a:defRPr>
            </a:pPr>
            <a:r>
              <a:rPr sz="1500">
                <a:solidFill>
                  <a:srgbClr val="FFFFFF"/>
                </a:solidFill>
              </a:rPr>
              <a:t>✓  Public bilingual web demo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A7F3E1-792B-4936-9939-A598B5D27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FFFFFF"/>
                </a:solidFill>
              </a:defRPr>
            </a:pPr>
            <a:r>
              <a:rPr sz="1500">
                <a:solidFill>
                  <a:srgbClr val="FFFFFF"/>
                </a:solidFill>
              </a:rPr>
              <a:t>✓  Controlled manufacturing corpus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8E5541-BED5-4B1A-BEBE-307DC3040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766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FFFFFF"/>
                </a:solidFill>
              </a:defRPr>
            </a:pPr>
            <a:r>
              <a:rPr sz="1500">
                <a:solidFill>
                  <a:srgbClr val="FFFFFF"/>
                </a:solidFill>
              </a:rPr>
              <a:t>✓  Hybrid semantic + lexical retrieval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275923-CBD5-4D1E-B91D-BBFB54860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7909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FFFFFF"/>
                </a:solidFill>
              </a:defRPr>
            </a:pPr>
            <a:r>
              <a:rPr sz="1500">
                <a:solidFill>
                  <a:srgbClr val="FFFFFF"/>
                </a:solidFill>
              </a:rPr>
              <a:t>✓  Source citations and refusal behavior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AD8F21-45F5-4F95-91F4-4872E2639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053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FFFFFF"/>
                </a:solidFill>
              </a:defRPr>
            </a:pPr>
            <a:r>
              <a:rPr sz="1500">
                <a:solidFill>
                  <a:srgbClr val="FFFFFF"/>
                </a:solidFill>
              </a:rPr>
              <a:t>✓  Containerized, SHA-gated deployment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BF1BB1-7F70-4C1A-9132-32BA5DE96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96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FFFFFF"/>
                </a:solidFill>
              </a:defRPr>
            </a:pPr>
            <a:r>
              <a:rPr sz="1500">
                <a:solidFill>
                  <a:srgbClr val="FFFFFF"/>
                </a:solidFill>
              </a:rPr>
              <a:t>✓  Protected internal API surface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8E5DDF-E57F-4BB8-A241-8103BC5B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2479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B7C7D9"/>
                </a:solidFill>
              </a:defRPr>
            </a:pPr>
            <a:r>
              <a:rPr sz="1500">
                <a:solidFill>
                  <a:srgbClr val="B7C7D9"/>
                </a:solidFill>
              </a:rPr>
              <a:t>—  Production readiness or SLA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3774B3-55BE-4A2D-A7AF-B44F7B7B8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7622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B7C7D9"/>
                </a:solidFill>
              </a:defRPr>
            </a:pPr>
            <a:r>
              <a:rPr sz="1500">
                <a:solidFill>
                  <a:srgbClr val="B7C7D9"/>
                </a:solidFill>
              </a:rPr>
              <a:t>—  Real factory or client deployment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FAC637-014F-4723-A8B3-5B6B5D35C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2766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B7C7D9"/>
                </a:solidFill>
              </a:defRPr>
            </a:pPr>
            <a:r>
              <a:rPr sz="1500">
                <a:solidFill>
                  <a:srgbClr val="B7C7D9"/>
                </a:solidFill>
              </a:rPr>
              <a:t>—  Industrial performance or scale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36802B-39AB-48D5-8D56-2CF9E5C47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7909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B7C7D9"/>
                </a:solidFill>
              </a:defRPr>
            </a:pPr>
            <a:r>
              <a:rPr sz="1500">
                <a:solidFill>
                  <a:srgbClr val="B7C7D9"/>
                </a:solidFill>
              </a:rPr>
              <a:t>—  Business savings or ROI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85F4F9-8599-4AA9-8005-ABA8AA9C3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3053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B7C7D9"/>
                </a:solidFill>
              </a:defRPr>
            </a:pPr>
            <a:r>
              <a:rPr sz="1500">
                <a:solidFill>
                  <a:srgbClr val="B7C7D9"/>
                </a:solidFill>
              </a:rPr>
              <a:t>—  Error elimination or causal impact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FEE6C8-A06D-48C9-99B3-1BF8E7C1D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8196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B7C7D9"/>
                </a:solidFill>
              </a:defRPr>
            </a:pPr>
            <a:r>
              <a:rPr sz="1500">
                <a:solidFill>
                  <a:srgbClr val="B7C7D9"/>
                </a:solidFill>
              </a:rPr>
              <a:t>—  Coverage beyond the controlled corpus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D4F45F-EBA2-48BB-828F-797C93955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676900"/>
            <a:ext cx="6477000" cy="5334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D8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030D02-E8C6-47E0-9A77-6D657A7E4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838825"/>
            <a:ext cx="590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0233F"/>
                </a:solidFill>
              </a:defRPr>
            </a:pPr>
            <a:r>
              <a:rPr sz="1350" b="1">
                <a:solidFill>
                  <a:srgbClr val="10233F"/>
                </a:solidFill>
              </a:rPr>
              <a:t>Position it as a functional public demo — never as a production system.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B5B009-0B4B-476C-ABC6-56F9D004B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121920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D1C5"/>
          </a:solidFill>
          <a:ln xmlns:a="http://schemas.openxmlformats.org/drawingml/2006/main" w="0">
            <a:solidFill>
              <a:srgbClr val="4FD1C5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B28783-0634-4641-B08B-07A656920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723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B7C7D9"/>
                </a:solidFill>
              </a:defRPr>
            </a:pPr>
            <a:r>
              <a:rPr sz="900" b="1">
                <a:solidFill>
                  <a:srgbClr val="B7C7D9"/>
                </a:solidFill>
              </a:rPr>
              <a:t>PUBLIC PORTFOLIO DEMO · EVIDENCE UPDATED SEP 7, 2026</a:t>
            </a:r>
          </a:p>
        </p:txBody>
      </p:sp>
    </p:spTree>
    <p:extLst>
      <p:ext uri="{BB962C8B-B14F-4D97-AF65-F5344CB8AC3E}">
        <p14:creationId xmlns:p14="http://schemas.microsoft.com/office/powerpoint/2010/main" val="8987192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1D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FBDAE5-2C96-426D-B0B3-027206B1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4FD1C5"/>
                </a:solidFill>
              </a:defRPr>
            </a:pPr>
            <a:r>
              <a:rPr sz="1200" b="1">
                <a:solidFill>
                  <a:srgbClr val="4FD1C5"/>
                </a:solidFill>
              </a:rPr>
              <a:t>ASISTENTE RAG DE MANUFACTURA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2B6888-53FE-4A9C-8538-F9C5FBC07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619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Una demo RAG que</a:t>
            </a:r>
          </a:p>
          <a:p xmlns:a="http://schemas.openxmlformats.org/drawingml/2006/main">
            <a:pPr>
              <a:buNone/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muestra su evidencia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452693-66A5-4D43-AFC2-8D8B9EBC4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5476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725">
                <a:solidFill>
                  <a:srgbClr val="B7C7D9"/>
                </a:solidFill>
              </a:defRPr>
            </a:pPr>
            <a:r>
              <a:rPr sz="1725">
                <a:solidFill>
                  <a:srgbClr val="B7C7D9"/>
                </a:solidFill>
              </a:rPr>
              <a:t>Corpus controlado de manufactura. Cada respuesta debe justificar sus fuentes o rechazar.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189450-69A5-4996-9D99-38FEE6925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5476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4FD1C5"/>
                </a:solidFill>
              </a:defRPr>
            </a:pPr>
            <a:r>
              <a:rPr sz="1350" b="1">
                <a:solidFill>
                  <a:srgbClr val="4FD1C5"/>
                </a:solidFill>
              </a:rPr>
              <a:t>14 docs   ·   228 fragmentos   ·   EN / ES   ·   en vivo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5351AF-7442-47D0-9C0A-FDAA0055C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314325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D8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D6D14C-0B1F-4DD0-B36F-8A85C3873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9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0233F"/>
                </a:solidFill>
              </a:defRPr>
            </a:pPr>
            <a:r>
              <a:rPr sz="1125" b="1">
                <a:solidFill>
                  <a:srgbClr val="10233F"/>
                </a:solidFill>
              </a:rPr>
              <a:t>DEMO FUNCIONAL · NO PRODUCCIÓN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72136C-672B-4E82-9B96-C61E097B0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352550"/>
            <a:ext cx="5029200" cy="3143250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10233F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2ea68863184d36"/>
          <a:stretch xmlns:a="http://schemas.openxmlformats.org/drawingml/2006/main"/>
        </p:blipFill>
        <p:spPr>
          <a:xfrm xmlns:a="http://schemas.openxmlformats.org/drawingml/2006/main">
            <a:off x="6667500" y="2199780"/>
            <a:ext cx="4648200" cy="1448790"/>
          </a:xfrm>
          <a:prstGeom xmlns:a="http://schemas.openxmlformats.org/drawingml/2006/main" prst="round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434853-CC2F-4F3F-BB98-AC1B986E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121920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D1C5"/>
          </a:solidFill>
          <a:ln xmlns:a="http://schemas.openxmlformats.org/drawingml/2006/main" w="0">
            <a:solidFill>
              <a:srgbClr val="4FD1C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C4ABAA-B82E-41B9-8820-1E9EFD45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723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B7C7D9"/>
                </a:solidFill>
              </a:defRPr>
            </a:pPr>
            <a:r>
              <a:rPr sz="900" b="1">
                <a:solidFill>
                  <a:srgbClr val="B7C7D9"/>
                </a:solidFill>
              </a:rPr>
              <a:t>DEMO PÚBLICA DE PORTAFOLIO · EVIDENCIA ACTUALIZADA 7 SEP 2026</a:t>
            </a:r>
          </a:p>
        </p:txBody>
      </p:sp>
    </p:spTree>
    <p:extLst>
      <p:ext uri="{BB962C8B-B14F-4D97-AF65-F5344CB8AC3E}">
        <p14:creationId xmlns:p14="http://schemas.microsoft.com/office/powerpoint/2010/main" val="18978139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B1D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F511703-C421-4581-A004-0EB1E9768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FD1C5"/>
                </a:solidFill>
              </a:defRPr>
            </a:pPr>
            <a:r>
              <a:rPr sz="1125" b="1">
                <a:solidFill>
                  <a:srgbClr val="4FD1C5"/>
                </a:solidFill>
              </a:rPr>
              <a:t>CÓMO FUNCIONA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38CC14-3C74-46A5-BFEA-E8CE301AD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La recuperación y la generación permanecen inspeccionables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66B762-F14C-41F6-9E08-EEA3DF89B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5143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B7C7D9"/>
                </a:solidFill>
              </a:defRPr>
            </a:pPr>
            <a:r>
              <a:rPr sz="1050" b="1">
                <a:solidFill>
                  <a:srgbClr val="B7C7D9"/>
                </a:solidFill>
              </a:rPr>
              <a:t>2 /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0465B4-6E6B-4CB2-955D-5CC191745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1809750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57A036-BAD4-49D0-978D-07BBB15B1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457450"/>
            <a:ext cx="1809750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049E9F-1204-45B6-85A4-DF279926E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457450"/>
            <a:ext cx="1809750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B6B7AA-CB10-4476-B37A-D4F64F0FF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457450"/>
            <a:ext cx="1809750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552613-4B18-467F-845F-E767A5C89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457450"/>
            <a:ext cx="2057400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cxnSp>
        <p:nvCxnSpPr>
          <p:cNvPr id="123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2495550" y="3333750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4FD1C5"/>
            </a:solidFill>
            <a:prstDash val="solid"/>
            <a:tailEnd type="arrow" w="med" len="med"/>
          </a:ln>
        </p:spPr>
      </p:cxnSp>
      <p:cxnSp>
        <p:nvCxnSpPr>
          <p:cNvPr id="124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4686300" y="3333750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4FD1C5"/>
            </a:solidFill>
            <a:prstDash val="solid"/>
            <a:tailEnd type="arrow" w="med" len="med"/>
          </a:ln>
        </p:spPr>
      </p:cxnSp>
      <p:cxnSp>
        <p:nvCxnSpPr>
          <p:cNvPr id="125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6877050" y="3333750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4FD1C5"/>
            </a:solidFill>
            <a:prstDash val="solid"/>
            <a:tailEnd type="arrow" w="med" len="med"/>
          </a:ln>
        </p:spPr>
      </p:cxnSp>
      <p:cxnSp>
        <p:nvCxnSpPr>
          <p:cNvPr id="126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9067800" y="3333750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4FD1C5"/>
            </a:solidFill>
            <a:prstDash val="solid"/>
            <a:tailEnd type="arrow" w="med" len="med"/>
          </a:ln>
        </p:spPr>
      </p:cxn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5AC051-AA63-48D9-B430-4AB7CC81C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479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06B62"/>
                </a:solidFill>
              </a:defRPr>
            </a:pPr>
            <a:r>
              <a:rPr sz="1200" b="1">
                <a:solidFill>
                  <a:srgbClr val="006B62"/>
                </a:solidFill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5A4BCF-FD1D-4224-8C62-B279F5FAD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28950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0233F"/>
                </a:solidFill>
              </a:defRPr>
            </a:pPr>
            <a:r>
              <a:rPr sz="1575" b="1">
                <a:solidFill>
                  <a:srgbClr val="10233F"/>
                </a:solidFill>
              </a:rPr>
              <a:t>Corpus controlado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E4486A-399C-4A7F-90A0-BB6603FFE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62350"/>
            <a:ext cx="142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E7390"/>
                </a:solidFill>
              </a:defRPr>
            </a:pPr>
            <a:r>
              <a:rPr sz="1125">
                <a:solidFill>
                  <a:srgbClr val="5E7390"/>
                </a:solidFill>
              </a:rPr>
              <a:t>9 públicos + 5 sintéticos etiquetados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3B5C3E-9B0A-4DAA-892C-7DEA17995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26479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06B62"/>
                </a:solidFill>
              </a:defRPr>
            </a:pPr>
            <a:r>
              <a:rPr sz="1200" b="1">
                <a:solidFill>
                  <a:srgbClr val="006B62"/>
                </a:solidFill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1EE67F-E988-4CE0-977B-BAD0BDE08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028950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0233F"/>
                </a:solidFill>
              </a:defRPr>
            </a:pPr>
            <a:r>
              <a:rPr sz="1575" b="1">
                <a:solidFill>
                  <a:srgbClr val="10233F"/>
                </a:solidFill>
              </a:rPr>
              <a:t>Recuperación híbrida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EA1779-68EB-496D-8641-EC10D6650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562350"/>
            <a:ext cx="142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E7390"/>
                </a:solidFill>
              </a:defRPr>
            </a:pPr>
            <a:r>
              <a:rPr sz="1125">
                <a:solidFill>
                  <a:srgbClr val="5E7390"/>
                </a:solidFill>
              </a:rPr>
              <a:t>BM25 + BAAI/bge-m3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145397-009B-49E6-A9DD-AB2902C6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6479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06B62"/>
                </a:solidFill>
              </a:defRPr>
            </a:pPr>
            <a:r>
              <a:rPr sz="1200" b="1">
                <a:solidFill>
                  <a:srgbClr val="006B62"/>
                </a:solidFill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BC7B30-D8C9-4AAC-824A-3F441F681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028950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0233F"/>
                </a:solidFill>
              </a:defRPr>
            </a:pPr>
            <a:r>
              <a:rPr sz="1575" b="1">
                <a:solidFill>
                  <a:srgbClr val="10233F"/>
                </a:solidFill>
              </a:rPr>
              <a:t>Gate de rechazo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C9AF89-AA61-491D-834C-C2BD6C59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142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E7390"/>
                </a:solidFill>
              </a:defRPr>
            </a:pPr>
            <a:r>
              <a:rPr sz="1125">
                <a:solidFill>
                  <a:srgbClr val="5E7390"/>
                </a:solidFill>
              </a:rPr>
              <a:t>El umbral bloquea evidencia débil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09470B-1F4C-42F8-88B6-30ABF6046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6479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06B62"/>
                </a:solidFill>
              </a:defRPr>
            </a:pPr>
            <a:r>
              <a:rPr sz="1200" b="1">
                <a:solidFill>
                  <a:srgbClr val="006B62"/>
                </a:solidFill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A71814-E763-4779-A636-B85DF8D73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028950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0233F"/>
                </a:solidFill>
              </a:defRPr>
            </a:pPr>
            <a:r>
              <a:rPr sz="1575" b="1">
                <a:solidFill>
                  <a:srgbClr val="10233F"/>
                </a:solidFill>
              </a:rPr>
              <a:t>LLM externo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E6A95F6-AA95-45A1-9DB8-B920D7E0A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562350"/>
            <a:ext cx="142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E7390"/>
                </a:solidFill>
              </a:defRPr>
            </a:pPr>
            <a:r>
              <a:rPr sz="1125">
                <a:solidFill>
                  <a:srgbClr val="5E7390"/>
                </a:solidFill>
              </a:rPr>
              <a:t>Genera solo después de superar la recuperación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BEE6CB-CA02-4AF2-8010-CDA45ED0B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6479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006B62"/>
                </a:solidFill>
              </a:defRPr>
            </a:pPr>
            <a:r>
              <a:rPr sz="1200" b="1">
                <a:solidFill>
                  <a:srgbClr val="006B62"/>
                </a:solidFill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891197C-D48B-41CB-B32B-0D82D2929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028950"/>
            <a:ext cx="1676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0233F"/>
                </a:solidFill>
              </a:defRPr>
            </a:pPr>
            <a:r>
              <a:rPr sz="1575" b="1">
                <a:solidFill>
                  <a:srgbClr val="10233F"/>
                </a:solidFill>
              </a:rPr>
              <a:t>Respuesta + fuentes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E6FD2B-2CD9-4357-BFD1-7236A5EB1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562350"/>
            <a:ext cx="1676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E7390"/>
                </a:solidFill>
              </a:defRPr>
            </a:pPr>
            <a:r>
              <a:rPr sz="1125">
                <a:solidFill>
                  <a:srgbClr val="5E7390"/>
                </a:solidFill>
              </a:rPr>
              <a:t>Una salida sin citas se convierte en rechazo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250B0A8-5ACD-4753-983A-4D40A2F08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762500"/>
            <a:ext cx="990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650">
                <a:solidFill>
                  <a:srgbClr val="B7C7D9"/>
                </a:solidFill>
              </a:defRPr>
            </a:pPr>
            <a:r>
              <a:rPr sz="1650">
                <a:solidFill>
                  <a:srgbClr val="B7C7D9"/>
                </a:solidFill>
              </a:rPr>
              <a:t>El nginx público expone la interfaz junto con /health y /ready. La ruta interna de consulta y la documentación API devuelven 404 externamente.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B8195B-A3C0-4BBE-AD0A-F3EF865C0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121920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D1C5"/>
          </a:solidFill>
          <a:ln xmlns:a="http://schemas.openxmlformats.org/drawingml/2006/main" w="0">
            <a:solidFill>
              <a:srgbClr val="4FD1C5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17AF5E0-A9B9-445B-BADC-8F3DFAB26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723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B7C7D9"/>
                </a:solidFill>
              </a:defRPr>
            </a:pPr>
            <a:r>
              <a:rPr sz="900" b="1">
                <a:solidFill>
                  <a:srgbClr val="B7C7D9"/>
                </a:solidFill>
              </a:rPr>
              <a:t>DEMO PÚBLICA DE PORTAFOLIO · EVIDENCIA ACTUALIZADA 7 SEP 2026</a:t>
            </a:r>
          </a:p>
        </p:txBody>
      </p:sp>
    </p:spTree>
    <p:extLst>
      <p:ext uri="{BB962C8B-B14F-4D97-AF65-F5344CB8AC3E}">
        <p14:creationId xmlns:p14="http://schemas.microsoft.com/office/powerpoint/2010/main" val="21093884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D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E67EB8-734E-4FA8-BAAF-26BA28DCB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FD1C5"/>
                </a:solidFill>
              </a:defRPr>
            </a:pPr>
            <a:r>
              <a:rPr sz="1125" b="1">
                <a:solidFill>
                  <a:srgbClr val="4FD1C5"/>
                </a:solidFill>
              </a:rPr>
              <a:t>EVALUACIÓN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A4AE9E-BDB3-4BA5-ADD2-5CBABF91F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Evalúa recuperación y generación por separado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3F099A-244A-4664-9867-6B2708FB8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5143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B7C7D9"/>
                </a:solidFill>
              </a:defRPr>
            </a:pPr>
            <a:r>
              <a:rPr sz="1050" b="1">
                <a:solidFill>
                  <a:srgbClr val="B7C7D9"/>
                </a:solidFill>
              </a:rPr>
              <a:t>3 /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317487-DD2E-4B2F-B49C-EC7A5536F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66900"/>
            <a:ext cx="2400300" cy="236220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D8ECE7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6274E8-F4B3-436F-82E6-B73912E79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33600"/>
            <a:ext cx="1981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Recall@5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0201F0-ED31-4BF0-A3ED-D8FA6496C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819400"/>
            <a:ext cx="1981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006B62"/>
                </a:solidFill>
              </a:defRPr>
            </a:pPr>
            <a:r>
              <a:rPr sz="3450" b="1">
                <a:solidFill>
                  <a:srgbClr val="006B62"/>
                </a:solidFill>
              </a:rPr>
              <a:t>0.887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A1308D-2D20-45B3-BBB2-9372D0019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385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5E7390"/>
                </a:solidFill>
              </a:defRPr>
            </a:pPr>
            <a:r>
              <a:rPr sz="1050" b="1">
                <a:solidFill>
                  <a:srgbClr val="5E7390"/>
                </a:solidFill>
              </a:rPr>
              <a:t>PERFIL ACTUAL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BD5AE5-B541-480B-82B6-61C69F5CC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1866900"/>
            <a:ext cx="2400300" cy="236220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D8ECE7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1B63BC-E053-4ABE-9A45-2E9C10A9F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133600"/>
            <a:ext cx="1981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Rechazo correcto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CC8E07-53C4-44DF-A96C-18BF52C58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819400"/>
            <a:ext cx="1981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006B62"/>
                </a:solidFill>
              </a:defRPr>
            </a:pPr>
            <a:r>
              <a:rPr sz="3450" b="1">
                <a:solidFill>
                  <a:srgbClr val="006B62"/>
                </a:solidFill>
              </a:rPr>
              <a:t>0.900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EF8C5C-0BF3-4599-89D5-0A89F013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6385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5E7390"/>
                </a:solidFill>
              </a:defRPr>
            </a:pPr>
            <a:r>
              <a:rPr sz="1050" b="1">
                <a:solidFill>
                  <a:srgbClr val="5E7390"/>
                </a:solidFill>
              </a:rPr>
              <a:t>HISTÓRICO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29DBF7-A622-4355-B136-1A9D6CF80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866900"/>
            <a:ext cx="2400300" cy="236220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D8ECE7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12C340-00C7-4394-8DB9-A781F974A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133600"/>
            <a:ext cx="1981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Fidelidad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428A9A-BF5D-44F2-BB64-7646D6779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819400"/>
            <a:ext cx="1981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006B62"/>
                </a:solidFill>
              </a:defRPr>
            </a:pPr>
            <a:r>
              <a:rPr sz="3450" b="1">
                <a:solidFill>
                  <a:srgbClr val="006B62"/>
                </a:solidFill>
              </a:rPr>
              <a:t>0.967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F5CF44-5B20-4944-A181-BE9EBDE89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6385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5E7390"/>
                </a:solidFill>
              </a:defRPr>
            </a:pPr>
            <a:r>
              <a:rPr sz="1050" b="1">
                <a:solidFill>
                  <a:srgbClr val="5E7390"/>
                </a:solidFill>
              </a:rPr>
              <a:t>HIST. · 29 / 30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0ECB69-83DD-45AF-814D-5871F03FA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1866900"/>
            <a:ext cx="2400300" cy="236220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9525">
            <a:solidFill>
              <a:srgbClr val="F3D59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252EED-03E0-4983-981A-8CEDA211F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133600"/>
            <a:ext cx="1981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Precisión de citas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F4A4DA-8BE4-4083-AA4C-B47C2FC41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819400"/>
            <a:ext cx="1981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0233F"/>
                </a:solidFill>
              </a:defRPr>
            </a:pPr>
            <a:r>
              <a:rPr sz="3450" b="1">
                <a:solidFill>
                  <a:srgbClr val="10233F"/>
                </a:solidFill>
              </a:rPr>
              <a:t>0.767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B5D3CB-F776-4A67-8585-A9F1CA92A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6385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5E7390"/>
                </a:solidFill>
              </a:defRPr>
            </a:pPr>
            <a:r>
              <a:rPr sz="1050" b="1">
                <a:solidFill>
                  <a:srgbClr val="5E7390"/>
                </a:solidFill>
              </a:rPr>
              <a:t>HIST. · BAJO META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C8EA49-ECED-4152-90FB-46F74D4B4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762500"/>
            <a:ext cx="91059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0233F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6961BF-F376-43B8-9238-710AD168A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010150"/>
            <a:ext cx="8496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>
                <a:solidFill>
                  <a:srgbClr val="FFFFFF"/>
                </a:solidFill>
              </a:defRPr>
            </a:pPr>
            <a:r>
              <a:rPr sz="1500">
                <a:solidFill>
                  <a:srgbClr val="FFFFFF"/>
                </a:solidFill>
              </a:rPr>
              <a:t>Recuperación actual: Recall@5 0.887 (ES 0.844, n=32; EN 0.917, n=48). Las tarjetas de generación conservan mediciones históricas de raw-v1 / eval_set v1.0.0.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E1300B-B975-46C9-B503-28C091F2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121920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D1C5"/>
          </a:solidFill>
          <a:ln xmlns:a="http://schemas.openxmlformats.org/drawingml/2006/main" w="0">
            <a:solidFill>
              <a:srgbClr val="4FD1C5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9C9B62-D7A3-4D93-9027-2EA1635BA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723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B7C7D9"/>
                </a:solidFill>
              </a:defRPr>
            </a:pPr>
            <a:r>
              <a:rPr sz="900" b="1">
                <a:solidFill>
                  <a:srgbClr val="B7C7D9"/>
                </a:solidFill>
              </a:rPr>
              <a:t>DEMO PÚBLICA DE PORTAFOLIO · EVIDENCIA ACTUALIZADA 7 SEP 2026</a:t>
            </a:r>
          </a:p>
        </p:txBody>
      </p:sp>
    </p:spTree>
    <p:extLst>
      <p:ext uri="{BB962C8B-B14F-4D97-AF65-F5344CB8AC3E}">
        <p14:creationId xmlns:p14="http://schemas.microsoft.com/office/powerpoint/2010/main" val="9792129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B1D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84C7AE-9421-4ABF-86C6-07E6A5807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FD1C5"/>
                </a:solidFill>
              </a:defRPr>
            </a:pPr>
            <a:r>
              <a:rPr sz="1125" b="1">
                <a:solidFill>
                  <a:srgbClr val="4FD1C5"/>
                </a:solidFill>
              </a:rPr>
              <a:t>OBSERVADO EN VIVO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4D41F0-D0DD-437F-AF23-DF21CE70B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Respuesta breve. Fuente visible.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4ED0D1-431F-4334-A0D2-CB4437408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5143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B7C7D9"/>
                </a:solidFill>
              </a:defRPr>
            </a:pPr>
            <a:r>
              <a:rPr sz="1050" b="1">
                <a:solidFill>
                  <a:srgbClr val="B7C7D9"/>
                </a:solidFill>
              </a:rPr>
              <a:t>4 /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0D52FF-22B3-4E36-8FDE-57842D1B8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8572500" cy="3905250"/>
          </a:xfrm>
          <a:prstGeom xmlns:a="http://schemas.openxmlformats.org/drawingml/2006/main" prst="roundRect">
            <a:avLst>
              <a:gd name="adj" fmla="val 3902"/>
            </a:avLst>
          </a:prstGeom>
          <a:solidFill xmlns:a="http://schemas.openxmlformats.org/drawingml/2006/main">
            <a:srgbClr val="10233F"/>
          </a:solidFill>
          <a:ln xmlns:a="http://schemas.openxmlformats.org/drawingml/2006/main" w="9525">
            <a:solidFill>
              <a:srgbClr val="355375"/>
            </a:solidFill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b351e166784727"/>
          <a:stretch xmlns:a="http://schemas.openxmlformats.org/drawingml/2006/main"/>
        </p:blipFill>
        <p:spPr>
          <a:xfrm xmlns:a="http://schemas.openxmlformats.org/drawingml/2006/main">
            <a:off x="876300" y="2333378"/>
            <a:ext cx="8191500" cy="2553195"/>
          </a:xfrm>
          <a:prstGeom xmlns:a="http://schemas.openxmlformats.org/drawingml/2006/main" prst="round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7A3733-FD7A-4F47-A81E-20F01A692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1809750"/>
            <a:ext cx="1943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4FD1C5"/>
                </a:solidFill>
              </a:defRPr>
            </a:pPr>
            <a:r>
              <a:rPr sz="1050" b="1">
                <a:solidFill>
                  <a:srgbClr val="4FD1C5"/>
                </a:solidFill>
              </a:rPr>
              <a:t>COMPROBACIÓN DIRECTA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4377EA-6E5E-4A5E-A598-C33AF883A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266950"/>
            <a:ext cx="19431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La respuesta ocupa una frase. La fuente técnica permanece legible junto a ella.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CFA58B-1A0A-4F8E-AE93-0CFC5067A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810000"/>
            <a:ext cx="19431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75">
                <a:solidFill>
                  <a:srgbClr val="B7C7D9"/>
                </a:solidFill>
              </a:defRPr>
            </a:pPr>
            <a:r>
              <a:rPr sz="1275">
                <a:solidFill>
                  <a:srgbClr val="B7C7D9"/>
                </a:solidFill>
              </a:rPr>
              <a:t>Pregunta: ¿Cuál es la diferencia entre NPSHA y NPSHR?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0D5F79-113E-43CD-B20B-A9444223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972050"/>
            <a:ext cx="19431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D8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C30DC9-80AB-4A06-BAD5-4447AE231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515302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Capturado 29 ago 2026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10EF72-0DD1-4DFF-B086-A05EB5AE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121920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D1C5"/>
          </a:solidFill>
          <a:ln xmlns:a="http://schemas.openxmlformats.org/drawingml/2006/main" w="0">
            <a:solidFill>
              <a:srgbClr val="4FD1C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1F22F3-C132-4FDA-AF23-6EDDFEE8A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723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B7C7D9"/>
                </a:solidFill>
              </a:defRPr>
            </a:pPr>
            <a:r>
              <a:rPr sz="900" b="1">
                <a:solidFill>
                  <a:srgbClr val="B7C7D9"/>
                </a:solidFill>
              </a:rPr>
              <a:t>DEMO PÚBLICA DE PORTAFOLIO · EVIDENCIA ACTUALIZADA 7 SEP 2026</a:t>
            </a:r>
          </a:p>
        </p:txBody>
      </p:sp>
    </p:spTree>
    <p:extLst>
      <p:ext uri="{BB962C8B-B14F-4D97-AF65-F5344CB8AC3E}">
        <p14:creationId xmlns:p14="http://schemas.microsoft.com/office/powerpoint/2010/main" val="17329777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B1D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1EA1E2-D309-4589-8146-0782A639A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FD1C5"/>
                </a:solidFill>
              </a:defRPr>
            </a:pPr>
            <a:r>
              <a:rPr sz="1125" b="1">
                <a:solidFill>
                  <a:srgbClr val="4FD1C5"/>
                </a:solidFill>
              </a:rPr>
              <a:t>LÍMITE DE PORTAFOLIO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6A7592-F058-4B91-B552-B04C43AEE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La demo es creíble porque mantiene visibles sus límites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9AF4B3-EB3E-447B-8AE1-3AEFB7732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5143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B7C7D9"/>
                </a:solidFill>
              </a:defRPr>
            </a:pPr>
            <a:r>
              <a:rPr sz="1050" b="1">
                <a:solidFill>
                  <a:srgbClr val="B7C7D9"/>
                </a:solidFill>
              </a:rPr>
              <a:t>5 /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F8C5DF-580B-4399-9ACD-C127EB478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FD1C5"/>
                </a:solidFill>
              </a:defRPr>
            </a:pPr>
            <a:r>
              <a:rPr sz="1275" b="1">
                <a:solidFill>
                  <a:srgbClr val="4FD1C5"/>
                </a:solidFill>
              </a:rPr>
              <a:t>RESPALDADO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23A1D4-8603-43DA-A4B5-D775DC118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175260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3D59A"/>
                </a:solidFill>
              </a:defRPr>
            </a:pPr>
            <a:r>
              <a:rPr sz="1275" b="1">
                <a:solidFill>
                  <a:srgbClr val="F3D59A"/>
                </a:solidFill>
              </a:rPr>
              <a:t>NO ESTABLECIDO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86E487-00B4-41DE-B2D2-65A5FE863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752600"/>
            <a:ext cx="19050" cy="3733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5375"/>
          </a:solidFill>
          <a:ln xmlns:a="http://schemas.openxmlformats.org/drawingml/2006/main" w="0">
            <a:solidFill>
              <a:srgbClr val="35537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C88B40-D67A-4171-9B83-D281701FD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479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FFFFFF"/>
                </a:solidFill>
              </a:defRPr>
            </a:pPr>
            <a:r>
              <a:rPr sz="1500">
                <a:solidFill>
                  <a:srgbClr val="FFFFFF"/>
                </a:solidFill>
              </a:rPr>
              <a:t>✓  Demo web pública y bilingüe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C39140-C5EB-47CC-A51F-132F78CD0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FFFFFF"/>
                </a:solidFill>
              </a:defRPr>
            </a:pPr>
            <a:r>
              <a:rPr sz="1500">
                <a:solidFill>
                  <a:srgbClr val="FFFFFF"/>
                </a:solidFill>
              </a:rPr>
              <a:t>✓  Corpus controlado de manufactura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E8B458-CDCE-42B4-92E0-C54567F92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766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FFFFFF"/>
                </a:solidFill>
              </a:defRPr>
            </a:pPr>
            <a:r>
              <a:rPr sz="1500">
                <a:solidFill>
                  <a:srgbClr val="FFFFFF"/>
                </a:solidFill>
              </a:rPr>
              <a:t>✓  Recuperación semántica + léxica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E44749-167C-4C27-A9E5-5AFFB0D6D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7909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FFFFFF"/>
                </a:solidFill>
              </a:defRPr>
            </a:pPr>
            <a:r>
              <a:rPr sz="1500">
                <a:solidFill>
                  <a:srgbClr val="FFFFFF"/>
                </a:solidFill>
              </a:rPr>
              <a:t>✓  Citas de fuentes y comportamiento de rechazo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C5E6B6-39A4-4986-BC37-BC389219B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053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FFFFFF"/>
                </a:solidFill>
              </a:defRPr>
            </a:pPr>
            <a:r>
              <a:rPr sz="1500">
                <a:solidFill>
                  <a:srgbClr val="FFFFFF"/>
                </a:solidFill>
              </a:rPr>
              <a:t>✓  Despliegue en contenedor controlado por SHA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2F69F8-E469-4BF6-B6BE-2F26574F1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96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FFFFFF"/>
                </a:solidFill>
              </a:defRPr>
            </a:pPr>
            <a:r>
              <a:rPr sz="1500">
                <a:solidFill>
                  <a:srgbClr val="FFFFFF"/>
                </a:solidFill>
              </a:rPr>
              <a:t>✓  Superficie API interna protegida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1C1795-63B8-4617-9F50-D62105B1F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2479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B7C7D9"/>
                </a:solidFill>
              </a:defRPr>
            </a:pPr>
            <a:r>
              <a:rPr sz="1500">
                <a:solidFill>
                  <a:srgbClr val="B7C7D9"/>
                </a:solidFill>
              </a:rPr>
              <a:t>—  Preparación para producción o SLA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62DCB8-6BDD-4B3B-9A2A-5716AAABF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7622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B7C7D9"/>
                </a:solidFill>
              </a:defRPr>
            </a:pPr>
            <a:r>
              <a:rPr sz="1500">
                <a:solidFill>
                  <a:srgbClr val="B7C7D9"/>
                </a:solidFill>
              </a:rPr>
              <a:t>—  Despliegue real en fábrica o cliente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042C06-5A6F-455F-B5A7-51BF9424A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2766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B7C7D9"/>
                </a:solidFill>
              </a:defRPr>
            </a:pPr>
            <a:r>
              <a:rPr sz="1500">
                <a:solidFill>
                  <a:srgbClr val="B7C7D9"/>
                </a:solidFill>
              </a:rPr>
              <a:t>—  Desempeño o escala industrial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A7550D-4171-4217-9324-CE3397FB6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7909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B7C7D9"/>
                </a:solidFill>
              </a:defRPr>
            </a:pPr>
            <a:r>
              <a:rPr sz="1500">
                <a:solidFill>
                  <a:srgbClr val="B7C7D9"/>
                </a:solidFill>
              </a:rPr>
              <a:t>—  Ahorros empresariales o ROI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D12F81-2D62-4048-A538-B6BB442B7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3053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B7C7D9"/>
                </a:solidFill>
              </a:defRPr>
            </a:pPr>
            <a:r>
              <a:rPr sz="1500">
                <a:solidFill>
                  <a:srgbClr val="B7C7D9"/>
                </a:solidFill>
              </a:rPr>
              <a:t>—  Eliminación de errores o impacto causal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F54B35-B165-45B4-A101-40E87DD0C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8196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B7C7D9"/>
                </a:solidFill>
              </a:defRPr>
            </a:pPr>
            <a:r>
              <a:rPr sz="1500">
                <a:solidFill>
                  <a:srgbClr val="B7C7D9"/>
                </a:solidFill>
              </a:rPr>
              <a:t>—  Cobertura fuera del corpus controlado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AEF96A-C769-4B27-8E8B-3AF742398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676900"/>
            <a:ext cx="6477000" cy="5334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D8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DEE74B-F212-4C93-82D0-2974F995B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838825"/>
            <a:ext cx="590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0233F"/>
                </a:solidFill>
              </a:defRPr>
            </a:pPr>
            <a:r>
              <a:rPr sz="1350" b="1">
                <a:solidFill>
                  <a:srgbClr val="10233F"/>
                </a:solidFill>
              </a:rPr>
              <a:t>Preséntalo como demo pública funcional — nunca como sistema en producción.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8ED1F5-D506-4BA1-91A9-1589AFB39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121920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D1C5"/>
          </a:solidFill>
          <a:ln xmlns:a="http://schemas.openxmlformats.org/drawingml/2006/main" w="0">
            <a:solidFill>
              <a:srgbClr val="4FD1C5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5E30FB-3AEB-47A7-823C-E760A009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723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B7C7D9"/>
                </a:solidFill>
              </a:defRPr>
            </a:pPr>
            <a:r>
              <a:rPr sz="900" b="1">
                <a:solidFill>
                  <a:srgbClr val="B7C7D9"/>
                </a:solidFill>
              </a:rPr>
              <a:t>DEMO PÚBLICA DE PORTAFOLIO · EVIDENCIA ACTUALIZADA 7 SEP 2026</a:t>
            </a:r>
          </a:p>
        </p:txBody>
      </p:sp>
    </p:spTree>
    <p:extLst>
      <p:ext uri="{BB962C8B-B14F-4D97-AF65-F5344CB8AC3E}">
        <p14:creationId xmlns:p14="http://schemas.microsoft.com/office/powerpoint/2010/main" val="1870514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2026-09-30T15:16:57.6760000Z</dcterms:created>
  <dcterms:modified xsi:type="dcterms:W3CDTF">2026-09-30T15:16:57.6760000Z</dcterms:modified>
</coreProperties>
</file>